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374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B28B-DCC0-4F9D-8590-532C584748F9}" type="datetimeFigureOut">
              <a:rPr lang="uk-UA" smtClean="0"/>
              <a:t>13.06.2016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7949E-E2B8-4BA1-A176-1369BDFF17DB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0989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6284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8438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80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99487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7502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48515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916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0916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374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6487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6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7125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46320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97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1288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57949E-E2B8-4BA1-A176-1369BDFF17DB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501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010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1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1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97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92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33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117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8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52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480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197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79000">
                <a:schemeClr val="bg1">
                  <a:alpha val="0"/>
                </a:schemeClr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690"/>
          <a:stretch/>
        </p:blipFill>
        <p:spPr>
          <a:xfrm>
            <a:off x="0" y="-2"/>
            <a:ext cx="9143999" cy="1392867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03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88967-1E6E-4C30-9519-42C1FF020400}" type="datetimeFigureOut">
              <a:rPr lang="en-GB" smtClean="0"/>
              <a:t>13/06/2016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5CB38-A3BF-41B1-94C4-CF3DBE8C4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111375"/>
            <a:ext cx="5401340" cy="1470025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Skype </a:t>
            </a:r>
            <a:r>
              <a:rPr lang="uk-UA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и </a:t>
            </a:r>
            <a:r>
              <a:rPr lang="uk-UA" sz="5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другие</a:t>
            </a:r>
            <a:r>
              <a:rPr lang="uk-UA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/>
            </a:r>
            <a:br>
              <a:rPr lang="uk-UA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r>
              <a:rPr lang="uk-UA" sz="54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месенджер</a:t>
            </a:r>
            <a:r>
              <a:rPr lang="ru-RU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ы</a:t>
            </a:r>
            <a:endParaRPr lang="en-GB" sz="54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263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Груповые</a:t>
            </a:r>
            <a:r>
              <a:rPr lang="ru-RU" dirty="0" smtClean="0"/>
              <a:t> чаты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19200" y="1676400"/>
            <a:ext cx="662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Групповые чаты - это самый прогрессивный и популярный метод для общения со своими клиентами и поставщиками. </a:t>
            </a:r>
            <a:endParaRPr lang="uk-UA" sz="2400" dirty="0"/>
          </a:p>
        </p:txBody>
      </p:sp>
      <p:pic>
        <p:nvPicPr>
          <p:cNvPr id="6146" name="Picture 2" descr="https://st.tlgrm.ru/94c/b02/94cb029b2e4da773a11cfd0103abcf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600" y="2667000"/>
            <a:ext cx="239328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tg-static.tcdn.co/app/img/cards/card-mention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487" y="3009899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322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Видеозвонки</a:t>
            </a:r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219200" y="1676400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ТОП программ для звонков через Интернет</a:t>
            </a:r>
          </a:p>
        </p:txBody>
      </p:sp>
      <p:pic>
        <p:nvPicPr>
          <p:cNvPr id="9218" name="Picture 2" descr="http://softobase.com/ru/files/styles/watermark/public/sb-top-7-programs-for-video-calls_table_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48122"/>
            <a:ext cx="676275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60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Hangouts</a:t>
            </a:r>
            <a:endParaRPr lang="uk-U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" y="1371600"/>
            <a:ext cx="9078626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020615"/>
            <a:ext cx="3657600" cy="182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20615"/>
            <a:ext cx="4993126" cy="182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073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Удаленное</a:t>
            </a:r>
            <a:r>
              <a:rPr lang="uk-UA" dirty="0" smtClean="0"/>
              <a:t> </a:t>
            </a:r>
            <a:r>
              <a:rPr lang="uk-UA" dirty="0" err="1" smtClean="0"/>
              <a:t>управление</a:t>
            </a:r>
            <a:r>
              <a:rPr lang="uk-UA" dirty="0" smtClean="0"/>
              <a:t>  </a:t>
            </a:r>
            <a:r>
              <a:rPr lang="uk-UA" dirty="0" err="1" smtClean="0"/>
              <a:t>рабочим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8600" y="144780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Бесплатные программы для удаленного управления компьютерами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52400" y="1817132"/>
            <a:ext cx="38100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Программы удаленного управления компьютером позволяют дистанционно управлять другим компьютером через Интернет или в локальной сети. Это удобно, когда необходимо помочь не очень опытному пользователю, например, родственнику или другу, плохо разбирающемуся в компьютере что-либо сделать на нем, не сходя со своего уютного кресла и не тратя при этом свои нервы и время на телефонные разговоры. Такие программы еще удобно использовать для удаленной работы, например, из дома для подключения в офис и наоборот — для доступа к своему домашнему ПК, для системного администрирования целого парка компьютеров и серверов.</a:t>
            </a:r>
            <a:br>
              <a:rPr lang="ru-RU" sz="1400" dirty="0"/>
            </a:br>
            <a:endParaRPr lang="uk-UA" sz="1400" dirty="0"/>
          </a:p>
        </p:txBody>
      </p:sp>
      <p:pic>
        <p:nvPicPr>
          <p:cNvPr id="11266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64149"/>
            <a:ext cx="2580720" cy="204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79" y="4571121"/>
            <a:ext cx="3110121" cy="150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158" y="4685850"/>
            <a:ext cx="2366083" cy="13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656" y="2175831"/>
            <a:ext cx="2100743" cy="18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7368784" y="180649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RAdmin</a:t>
            </a:r>
            <a:endParaRPr lang="en-US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962400" y="4316518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Ammy</a:t>
            </a:r>
            <a:r>
              <a:rPr lang="en-US" b="1" dirty="0"/>
              <a:t> admin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806605" y="4201789"/>
            <a:ext cx="13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LiteManager</a:t>
            </a:r>
            <a:endParaRPr lang="en-US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572000" y="1696221"/>
            <a:ext cx="1368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TeamViewer</a:t>
            </a:r>
          </a:p>
        </p:txBody>
      </p:sp>
      <p:sp>
        <p:nvSpPr>
          <p:cNvPr id="16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75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Удаленное</a:t>
            </a:r>
            <a:r>
              <a:rPr lang="uk-UA" dirty="0"/>
              <a:t> </a:t>
            </a:r>
            <a:r>
              <a:rPr lang="uk-UA" dirty="0" err="1"/>
              <a:t>управление</a:t>
            </a:r>
            <a:r>
              <a:rPr lang="uk-UA" dirty="0"/>
              <a:t>  </a:t>
            </a:r>
            <a:r>
              <a:rPr lang="uk-UA" dirty="0" err="1"/>
              <a:t>рабочим</a:t>
            </a:r>
            <a:endParaRPr lang="uk-UA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28600" y="1447800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Бесплатные программы для удаленного управления компьютерами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17131"/>
            <a:ext cx="7924800" cy="502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64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/>
              <a:t>Удаленное</a:t>
            </a:r>
            <a:r>
              <a:rPr lang="uk-UA" dirty="0"/>
              <a:t> </a:t>
            </a:r>
            <a:r>
              <a:rPr lang="uk-UA" dirty="0" err="1"/>
              <a:t>управление</a:t>
            </a:r>
            <a:r>
              <a:rPr lang="uk-UA" dirty="0"/>
              <a:t>  </a:t>
            </a:r>
            <a:r>
              <a:rPr lang="uk-UA" dirty="0" err="1"/>
              <a:t>рабочим</a:t>
            </a:r>
            <a:endParaRPr lang="uk-UA" dirty="0"/>
          </a:p>
        </p:txBody>
      </p:sp>
      <p:sp>
        <p:nvSpPr>
          <p:cNvPr id="14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7800"/>
            <a:ext cx="9144000" cy="166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00101" y="3109680"/>
            <a:ext cx="754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err="1"/>
              <a:t>LanAgent</a:t>
            </a:r>
            <a:r>
              <a:rPr lang="ru-RU" sz="1200" dirty="0"/>
              <a:t> </a:t>
            </a:r>
            <a:r>
              <a:rPr lang="ru-RU" sz="1200" dirty="0" err="1"/>
              <a:t>Standard</a:t>
            </a:r>
            <a:r>
              <a:rPr lang="ru-RU" sz="1200" dirty="0"/>
              <a:t> – программа для скрытого наблюдения за компьютерами в локальной сети. Предназначена для контроля действий пользователей и защиты конфиденциальной информации от утечек.</a:t>
            </a:r>
          </a:p>
          <a:p>
            <a:endParaRPr lang="ru-RU" sz="1200" dirty="0"/>
          </a:p>
          <a:p>
            <a:r>
              <a:rPr lang="ru-RU" sz="1200" dirty="0" err="1"/>
              <a:t>LanAgent</a:t>
            </a:r>
            <a:r>
              <a:rPr lang="ru-RU" sz="1200" dirty="0"/>
              <a:t> </a:t>
            </a:r>
            <a:r>
              <a:rPr lang="ru-RU" sz="1200" dirty="0" err="1"/>
              <a:t>Standard</a:t>
            </a:r>
            <a:r>
              <a:rPr lang="ru-RU" sz="1200" dirty="0"/>
              <a:t> осуществляет контроль и мониторинг активности на любом компьютере, подключённом к сети вашей организации. Программа позволит выявить деятельность, не имеющую отношения к работе, покажет, насколько рационально ваши сотрудники используют рабочее время.</a:t>
            </a:r>
          </a:p>
          <a:p>
            <a:endParaRPr lang="ru-RU" sz="1200" dirty="0"/>
          </a:p>
          <a:p>
            <a:r>
              <a:rPr lang="ru-RU" sz="1200" dirty="0" err="1"/>
              <a:t>LanAgent</a:t>
            </a:r>
            <a:r>
              <a:rPr lang="ru-RU" sz="1200" dirty="0"/>
              <a:t> – Ваш инструмент для выявления утечек важной информации, а также фактов ведения переговоров с конкурентами.</a:t>
            </a:r>
          </a:p>
          <a:p>
            <a:endParaRPr lang="ru-RU" sz="1200" dirty="0"/>
          </a:p>
          <a:p>
            <a:r>
              <a:rPr lang="ru-RU" sz="1200" dirty="0"/>
              <a:t>Эта версия идеально подойдет для небольших компаний, когда задача состоит в мониторинге действий сотрудников за компьютерами. С </a:t>
            </a:r>
            <a:r>
              <a:rPr lang="ru-RU" sz="1200" dirty="0" err="1"/>
              <a:t>LanAgent</a:t>
            </a:r>
            <a:r>
              <a:rPr lang="ru-RU" sz="1200" dirty="0"/>
              <a:t> </a:t>
            </a:r>
            <a:r>
              <a:rPr lang="ru-RU" sz="1200" dirty="0" err="1"/>
              <a:t>Standard</a:t>
            </a:r>
            <a:r>
              <a:rPr lang="ru-RU" sz="1200" dirty="0"/>
              <a:t>, руководитель всегда будет в курсе того, что происходило во время его отсутствия.</a:t>
            </a:r>
          </a:p>
          <a:p>
            <a:endParaRPr lang="ru-RU" sz="1200" dirty="0"/>
          </a:p>
          <a:p>
            <a:r>
              <a:rPr lang="ru-RU" sz="1200" dirty="0"/>
              <a:t> 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32535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ДЗ</a:t>
            </a:r>
            <a:endParaRPr lang="uk-UA" dirty="0"/>
          </a:p>
        </p:txBody>
      </p:sp>
      <p:sp>
        <p:nvSpPr>
          <p:cNvPr id="14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1828800"/>
            <a:ext cx="685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/>
              <a:t>Загрузить  телеграм.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Самый  первый кто  прочитает  это делает группу в  </a:t>
            </a:r>
            <a:r>
              <a:rPr lang="ru-RU" dirty="0" err="1" smtClean="0"/>
              <a:t>телеграме</a:t>
            </a:r>
            <a:r>
              <a:rPr lang="ru-RU" dirty="0" smtClean="0"/>
              <a:t>. </a:t>
            </a:r>
            <a:endParaRPr lang="uk-UA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 smtClean="0"/>
              <a:t>Сделать</a:t>
            </a:r>
            <a:r>
              <a:rPr lang="uk-UA" dirty="0"/>
              <a:t> </a:t>
            </a:r>
            <a:r>
              <a:rPr lang="uk-UA" dirty="0" smtClean="0"/>
              <a:t>1 </a:t>
            </a:r>
            <a:r>
              <a:rPr lang="uk-UA" dirty="0" err="1" smtClean="0"/>
              <a:t>стикер</a:t>
            </a:r>
            <a:r>
              <a:rPr lang="uk-UA" dirty="0" smtClean="0"/>
              <a:t>  </a:t>
            </a:r>
            <a:r>
              <a:rPr lang="uk-UA" dirty="0" err="1" smtClean="0"/>
              <a:t>из</a:t>
            </a:r>
            <a:r>
              <a:rPr lang="uk-UA" dirty="0" smtClean="0"/>
              <a:t> </a:t>
            </a:r>
            <a:r>
              <a:rPr lang="uk-UA" dirty="0" err="1" smtClean="0"/>
              <a:t>своего</a:t>
            </a:r>
            <a:r>
              <a:rPr lang="uk-UA" dirty="0" smtClean="0"/>
              <a:t> фото. ( Скинуть </a:t>
            </a:r>
            <a:r>
              <a:rPr lang="uk-UA" dirty="0" err="1" smtClean="0"/>
              <a:t>ссылку</a:t>
            </a:r>
            <a:r>
              <a:rPr lang="uk-UA" dirty="0" smtClean="0"/>
              <a:t> на </a:t>
            </a:r>
            <a:r>
              <a:rPr lang="uk-UA" dirty="0" err="1" smtClean="0"/>
              <a:t>стикер</a:t>
            </a:r>
            <a:r>
              <a:rPr lang="uk-UA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Найти интересного чат бота.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Попробовать  провести  прямую трансляцию . Путь  домой или прогулки или своего хобби. Выложить ссылку на запись трансляции.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Попробовать </a:t>
            </a:r>
            <a:r>
              <a:rPr lang="ru-RU" dirty="0" err="1" smtClean="0"/>
              <a:t>кейлогер</a:t>
            </a:r>
            <a:r>
              <a:rPr lang="ru-RU" dirty="0"/>
              <a:t>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085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34"/>
            <a:ext cx="9144000" cy="1033166"/>
          </a:xfrm>
        </p:spPr>
        <p:txBody>
          <a:bodyPr/>
          <a:lstStyle/>
          <a:p>
            <a:r>
              <a:rPr lang="ru-RU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ЧТО нам нужно узнать</a:t>
            </a:r>
            <a:endParaRPr lang="en-GB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286000" y="1905000"/>
            <a:ext cx="4724400" cy="685800"/>
            <a:chOff x="1296" y="1344"/>
            <a:chExt cx="2976" cy="432"/>
          </a:xfrm>
        </p:grpSpPr>
        <p:sp>
          <p:nvSpPr>
            <p:cNvPr id="5" name="AutoShape 5"/>
            <p:cNvSpPr>
              <a:spLocks noChangeArrowheads="1"/>
            </p:cNvSpPr>
            <p:nvPr/>
          </p:nvSpPr>
          <p:spPr bwMode="gray">
            <a:xfrm>
              <a:off x="1536" y="141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21B3E1">
                    <a:gamma/>
                    <a:tint val="21176"/>
                    <a:invGamma/>
                  </a:srgbClr>
                </a:gs>
                <a:gs pos="100000">
                  <a:srgbClr val="21B3E1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>
              <a:off x="1296" y="134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21B3E1">
                    <a:gamma/>
                    <a:shade val="46275"/>
                    <a:invGamma/>
                  </a:srgbClr>
                </a:gs>
                <a:gs pos="100000">
                  <a:srgbClr val="21B3E1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gray">
            <a:xfrm>
              <a:off x="1680" y="1454"/>
              <a:ext cx="21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</a:rPr>
                <a:t>  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gray">
            <a:xfrm>
              <a:off x="1393" y="140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1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2286000" y="2667000"/>
            <a:ext cx="4724400" cy="685800"/>
            <a:chOff x="1296" y="1824"/>
            <a:chExt cx="2976" cy="432"/>
          </a:xfrm>
        </p:grpSpPr>
        <p:sp>
          <p:nvSpPr>
            <p:cNvPr id="10" name="AutoShape 10"/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CC00">
                    <a:gamma/>
                    <a:tint val="21176"/>
                    <a:invGamma/>
                  </a:srgbClr>
                </a:gs>
                <a:gs pos="100000">
                  <a:srgbClr val="99CC00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1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99CC00">
                    <a:gamma/>
                    <a:shade val="46275"/>
                    <a:invGamma/>
                  </a:srgbClr>
                </a:gs>
                <a:gs pos="100000">
                  <a:srgbClr val="99CC00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gray">
            <a:xfrm>
              <a:off x="1393" y="188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2</a:t>
              </a:r>
            </a:p>
          </p:txBody>
        </p:sp>
      </p:grpSp>
      <p:grpSp>
        <p:nvGrpSpPr>
          <p:cNvPr id="14" name="Group 32"/>
          <p:cNvGrpSpPr>
            <a:grpSpLocks/>
          </p:cNvGrpSpPr>
          <p:nvPr/>
        </p:nvGrpSpPr>
        <p:grpSpPr bwMode="auto">
          <a:xfrm>
            <a:off x="2286000" y="3429000"/>
            <a:ext cx="4724400" cy="685800"/>
            <a:chOff x="1296" y="2304"/>
            <a:chExt cx="2976" cy="432"/>
          </a:xfrm>
        </p:grpSpPr>
        <p:sp>
          <p:nvSpPr>
            <p:cNvPr id="15" name="AutoShape 15"/>
            <p:cNvSpPr>
              <a:spLocks noChangeArrowheads="1"/>
            </p:cNvSpPr>
            <p:nvPr/>
          </p:nvSpPr>
          <p:spPr bwMode="gray">
            <a:xfrm>
              <a:off x="1536" y="237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9933">
                    <a:gamma/>
                    <a:tint val="21176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AutoShape 16"/>
            <p:cNvSpPr>
              <a:spLocks noChangeArrowheads="1"/>
            </p:cNvSpPr>
            <p:nvPr/>
          </p:nvSpPr>
          <p:spPr bwMode="gray">
            <a:xfrm>
              <a:off x="1296" y="2304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FF9933">
                    <a:gamma/>
                    <a:shade val="46275"/>
                    <a:invGamma/>
                  </a:srgbClr>
                </a:gs>
                <a:gs pos="100000">
                  <a:srgbClr val="FF9933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gray">
            <a:xfrm>
              <a:off x="1393" y="236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3</a:t>
              </a:r>
            </a:p>
          </p:txBody>
        </p:sp>
      </p:grpSp>
      <p:grpSp>
        <p:nvGrpSpPr>
          <p:cNvPr id="19" name="Group 33"/>
          <p:cNvGrpSpPr>
            <a:grpSpLocks/>
          </p:cNvGrpSpPr>
          <p:nvPr/>
        </p:nvGrpSpPr>
        <p:grpSpPr bwMode="auto">
          <a:xfrm>
            <a:off x="2286000" y="4191000"/>
            <a:ext cx="4724400" cy="685800"/>
            <a:chOff x="1296" y="2832"/>
            <a:chExt cx="2976" cy="432"/>
          </a:xfrm>
        </p:grpSpPr>
        <p:sp>
          <p:nvSpPr>
            <p:cNvPr id="20" name="AutoShape 20"/>
            <p:cNvSpPr>
              <a:spLocks noChangeArrowheads="1"/>
            </p:cNvSpPr>
            <p:nvPr/>
          </p:nvSpPr>
          <p:spPr bwMode="gray">
            <a:xfrm>
              <a:off x="1536" y="2907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E46ACD">
                    <a:gamma/>
                    <a:tint val="21176"/>
                    <a:invGamma/>
                  </a:srgbClr>
                </a:gs>
                <a:gs pos="100000">
                  <a:srgbClr val="E46ACD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21"/>
            <p:cNvSpPr>
              <a:spLocks noChangeArrowheads="1"/>
            </p:cNvSpPr>
            <p:nvPr/>
          </p:nvSpPr>
          <p:spPr bwMode="gray">
            <a:xfrm>
              <a:off x="1296" y="2832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E46ACD">
                    <a:gamma/>
                    <a:shade val="46275"/>
                    <a:invGamma/>
                  </a:srgbClr>
                </a:gs>
                <a:gs pos="100000">
                  <a:srgbClr val="E46ACD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gray">
            <a:xfrm>
              <a:off x="1393" y="289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4</a:t>
              </a:r>
            </a:p>
          </p:txBody>
        </p:sp>
      </p:grpSp>
      <p:grpSp>
        <p:nvGrpSpPr>
          <p:cNvPr id="24" name="Group 34"/>
          <p:cNvGrpSpPr>
            <a:grpSpLocks/>
          </p:cNvGrpSpPr>
          <p:nvPr/>
        </p:nvGrpSpPr>
        <p:grpSpPr bwMode="auto">
          <a:xfrm>
            <a:off x="2286000" y="4953000"/>
            <a:ext cx="4724400" cy="685800"/>
            <a:chOff x="1296" y="3360"/>
            <a:chExt cx="2976" cy="432"/>
          </a:xfrm>
        </p:grpSpPr>
        <p:sp>
          <p:nvSpPr>
            <p:cNvPr id="25" name="AutoShape 26"/>
            <p:cNvSpPr>
              <a:spLocks noChangeArrowheads="1"/>
            </p:cNvSpPr>
            <p:nvPr/>
          </p:nvSpPr>
          <p:spPr bwMode="gray">
            <a:xfrm>
              <a:off x="1536" y="3435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66FF">
                    <a:gamma/>
                    <a:tint val="21176"/>
                    <a:invGamma/>
                  </a:srgbClr>
                </a:gs>
                <a:gs pos="100000">
                  <a:srgbClr val="3366FF"/>
                </a:gs>
              </a:gsLst>
              <a:lin ang="0" scaled="1"/>
            </a:gradFill>
            <a:ln w="12700" algn="ctr">
              <a:solidFill>
                <a:schemeClr val="tx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7"/>
            <p:cNvSpPr>
              <a:spLocks noChangeArrowheads="1"/>
            </p:cNvSpPr>
            <p:nvPr/>
          </p:nvSpPr>
          <p:spPr bwMode="gray">
            <a:xfrm>
              <a:off x="1296" y="3360"/>
              <a:ext cx="432" cy="432"/>
            </a:xfrm>
            <a:prstGeom prst="diamond">
              <a:avLst/>
            </a:prstGeom>
            <a:gradFill rotWithShape="1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100000">
                  <a:srgbClr val="3366FF"/>
                </a:gs>
              </a:gsLst>
              <a:lin ang="0" scaled="1"/>
            </a:gradFill>
            <a:ln w="25400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gray">
            <a:xfrm>
              <a:off x="1393" y="342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/>
                <a:t>5</a:t>
              </a:r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2886451" y="2063234"/>
            <a:ext cx="4123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ru-RU" dirty="0"/>
              <a:t>Регистрация на </a:t>
            </a:r>
            <a:r>
              <a:rPr lang="ru-RU" dirty="0" err="1"/>
              <a:t>Windows</a:t>
            </a:r>
            <a:r>
              <a:rPr lang="ru-RU" dirty="0"/>
              <a:t>, телефоне</a:t>
            </a:r>
            <a:endParaRPr lang="uk-UA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3352800" y="2829997"/>
            <a:ext cx="1749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Групповые чаты</a:t>
            </a:r>
            <a:endParaRPr lang="uk-UA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904460" y="3580811"/>
            <a:ext cx="19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ru-RU" dirty="0" err="1"/>
              <a:t>Видеозвонки</a:t>
            </a:r>
            <a:endParaRPr lang="uk-UA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2886451" y="4339267"/>
            <a:ext cx="3342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base"/>
            <a:r>
              <a:rPr lang="ru-RU" dirty="0"/>
              <a:t>Отправка фото, файлов, пр.</a:t>
            </a:r>
            <a:endParaRPr lang="uk-UA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3352800" y="5115997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Hangout</a:t>
            </a:r>
            <a:endParaRPr lang="uk-UA" dirty="0"/>
          </a:p>
        </p:txBody>
      </p:sp>
      <p:grpSp>
        <p:nvGrpSpPr>
          <p:cNvPr id="33" name="Group 34"/>
          <p:cNvGrpSpPr>
            <a:grpSpLocks/>
          </p:cNvGrpSpPr>
          <p:nvPr/>
        </p:nvGrpSpPr>
        <p:grpSpPr bwMode="auto">
          <a:xfrm>
            <a:off x="2312293" y="5785072"/>
            <a:ext cx="4724400" cy="685800"/>
            <a:chOff x="1296" y="3360"/>
            <a:chExt cx="2976" cy="432"/>
          </a:xfrm>
        </p:grpSpPr>
        <p:sp>
          <p:nvSpPr>
            <p:cNvPr id="34" name="AutoShape 26"/>
            <p:cNvSpPr>
              <a:spLocks noChangeArrowheads="1"/>
            </p:cNvSpPr>
            <p:nvPr/>
          </p:nvSpPr>
          <p:spPr bwMode="gray">
            <a:xfrm>
              <a:off x="1536" y="3435"/>
              <a:ext cx="2736" cy="288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AutoShape 27"/>
            <p:cNvSpPr>
              <a:spLocks noChangeArrowheads="1"/>
            </p:cNvSpPr>
            <p:nvPr/>
          </p:nvSpPr>
          <p:spPr bwMode="gray">
            <a:xfrm>
              <a:off x="1296" y="3360"/>
              <a:ext cx="432" cy="432"/>
            </a:xfrm>
            <a:prstGeom prst="diamond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29"/>
            <p:cNvSpPr txBox="1">
              <a:spLocks noChangeArrowheads="1"/>
            </p:cNvSpPr>
            <p:nvPr/>
          </p:nvSpPr>
          <p:spPr bwMode="gray">
            <a:xfrm>
              <a:off x="1393" y="3422"/>
              <a:ext cx="2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ru-RU" sz="2400" dirty="0" smtClean="0"/>
                <a:t>6</a:t>
              </a:r>
              <a:endParaRPr lang="en-US" sz="2400" dirty="0"/>
            </a:p>
          </p:txBody>
        </p:sp>
      </p:grpSp>
      <p:sp>
        <p:nvSpPr>
          <p:cNvPr id="37" name="Прямоугольник 36"/>
          <p:cNvSpPr/>
          <p:nvPr/>
        </p:nvSpPr>
        <p:spPr>
          <a:xfrm>
            <a:off x="2647120" y="58245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fontAlgn="base"/>
            <a:r>
              <a:rPr lang="ru-RU" dirty="0"/>
              <a:t>Удаленное управление компьютером как средство помощи и работы</a:t>
            </a:r>
            <a:endParaRPr lang="uk-UA" dirty="0"/>
          </a:p>
        </p:txBody>
      </p:sp>
      <p:sp>
        <p:nvSpPr>
          <p:cNvPr id="38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02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28600" y="25146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Что такое мессенджер?</a:t>
            </a:r>
            <a:r>
              <a:rPr lang="ru-RU" sz="1600" dirty="0"/>
              <a:t> </a:t>
            </a:r>
            <a:br>
              <a:rPr lang="ru-RU" sz="1600" dirty="0"/>
            </a:br>
            <a:r>
              <a:rPr lang="ru-RU" sz="1600" dirty="0"/>
              <a:t>Мессенджер (IM = </a:t>
            </a:r>
            <a:r>
              <a:rPr lang="ru-RU" sz="1600" dirty="0" err="1"/>
              <a:t>Instant</a:t>
            </a:r>
            <a:r>
              <a:rPr lang="ru-RU" sz="1600" dirty="0"/>
              <a:t> </a:t>
            </a:r>
            <a:r>
              <a:rPr lang="ru-RU" sz="1600" dirty="0" err="1"/>
              <a:t>Messenger</a:t>
            </a:r>
            <a:r>
              <a:rPr lang="ru-RU" sz="1600" dirty="0"/>
              <a:t>) - это программа, мобильное приложение или веб-сервис для мгновенного обмена сообщениями.</a:t>
            </a:r>
            <a:br>
              <a:rPr lang="ru-RU" sz="1600" dirty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Чаще всего под мессенджером понимают программу, в которую вы пишите сообщения и где вы их читаете. Однако, за каждой такой программой стоит сеть обмена сообщениями, которая тоже входит в понятие "мессенджер". Это может быть сеть внутри вашей компании, а может быть глобальная сеть, например </a:t>
            </a:r>
            <a:r>
              <a:rPr lang="ru-RU" sz="1600" dirty="0" err="1"/>
              <a:t>Jabber</a:t>
            </a:r>
            <a:r>
              <a:rPr lang="ru-RU" sz="1600" dirty="0"/>
              <a:t>.</a:t>
            </a:r>
            <a:br>
              <a:rPr lang="ru-RU" sz="1600" dirty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Из-за того, что этих сетей развелось довольно много, отнюдь не все мессенджеры совместимы. Т.е. не факт, что если у вас есть мессенджер и у вашего партнера есть мессенджер, то вы сможете с ним связаться.</a:t>
            </a:r>
            <a:br>
              <a:rPr lang="ru-RU" sz="1600" dirty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>Нужно сказать, что понятие мессенджера уже давно не связывают только с обменом текстовыми сообщениями. Современные мессенджеры уже стали полноценными коммуникационными центрами, которые помимо обмена сообщениями реализуют голосовую и видеосвязь, обмен файлами, веб-конференции.</a:t>
            </a:r>
            <a:br>
              <a:rPr lang="ru-RU" sz="1600" dirty="0"/>
            </a:br>
            <a:endParaRPr lang="uk-UA" sz="1600" dirty="0"/>
          </a:p>
        </p:txBody>
      </p:sp>
      <p:pic>
        <p:nvPicPr>
          <p:cNvPr id="1026" name="Picture 2" descr="http://slon.ru/images3/241/1000000/960/1070112.jpg?13947815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104201"/>
            <a:ext cx="1981200" cy="14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72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3274" y="1828800"/>
            <a:ext cx="632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err="1"/>
              <a:t>Наиболее</a:t>
            </a:r>
            <a:r>
              <a:rPr lang="uk-UA" dirty="0"/>
              <a:t> </a:t>
            </a:r>
            <a:r>
              <a:rPr lang="uk-UA" dirty="0" err="1"/>
              <a:t>популярные</a:t>
            </a:r>
            <a:r>
              <a:rPr lang="uk-UA" dirty="0"/>
              <a:t> </a:t>
            </a:r>
            <a:r>
              <a:rPr lang="uk-UA" dirty="0" err="1"/>
              <a:t>мессенджеры</a:t>
            </a:r>
            <a:r>
              <a:rPr lang="uk-UA" dirty="0"/>
              <a:t> - </a:t>
            </a:r>
            <a:r>
              <a:rPr lang="uk-UA" dirty="0" err="1"/>
              <a:t>это</a:t>
            </a:r>
            <a:r>
              <a:rPr lang="uk-UA" dirty="0"/>
              <a:t> </a:t>
            </a:r>
            <a:r>
              <a:rPr lang="en-US" dirty="0"/>
              <a:t>WhatsApp, </a:t>
            </a:r>
            <a:r>
              <a:rPr lang="en-US" dirty="0" err="1"/>
              <a:t>Viber</a:t>
            </a:r>
            <a:r>
              <a:rPr lang="en-US" dirty="0"/>
              <a:t>, Facebook Messenger, Skype, ICQ, Google Hangouts.</a:t>
            </a:r>
          </a:p>
        </p:txBody>
      </p:sp>
      <p:pic>
        <p:nvPicPr>
          <p:cNvPr id="2050" name="Picture 2" descr="http://ic.pics.livejournal.com/wasin/39853050/472816/472816_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475131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905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1"/>
            <a:ext cx="4850539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5181600" y="1600201"/>
            <a:ext cx="37338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WhatsApp</a:t>
            </a:r>
            <a:r>
              <a:rPr lang="ru-RU" dirty="0"/>
              <a:t> </a:t>
            </a:r>
            <a:r>
              <a:rPr lang="ru-RU" dirty="0" err="1"/>
              <a:t>Messenger</a:t>
            </a:r>
            <a:r>
              <a:rPr lang="ru-RU" dirty="0"/>
              <a:t> - это кросс-платформенное приложение для смартфонов, позволяющее обмениваться сообщениями и при этом не платить, как за SMS. Приложение доступно для </a:t>
            </a:r>
            <a:r>
              <a:rPr lang="ru-RU" dirty="0" err="1"/>
              <a:t>iPhone</a:t>
            </a:r>
            <a:r>
              <a:rPr lang="ru-RU" dirty="0"/>
              <a:t>, </a:t>
            </a:r>
            <a:r>
              <a:rPr lang="ru-RU" dirty="0" err="1"/>
              <a:t>BlackBerry</a:t>
            </a:r>
            <a:r>
              <a:rPr lang="ru-RU" dirty="0"/>
              <a:t>, </a:t>
            </a:r>
            <a:r>
              <a:rPr lang="ru-RU" dirty="0" err="1"/>
              <a:t>Android</a:t>
            </a:r>
            <a:r>
              <a:rPr lang="ru-RU" dirty="0"/>
              <a:t>, </a:t>
            </a:r>
            <a:r>
              <a:rPr lang="ru-RU" dirty="0" err="1"/>
              <a:t>Windows</a:t>
            </a:r>
            <a:r>
              <a:rPr lang="ru-RU" dirty="0"/>
              <a:t> </a:t>
            </a:r>
            <a:r>
              <a:rPr lang="ru-RU" dirty="0" err="1"/>
              <a:t>Phone</a:t>
            </a:r>
            <a:r>
              <a:rPr lang="ru-RU" dirty="0"/>
              <a:t> и </a:t>
            </a:r>
            <a:r>
              <a:rPr lang="ru-RU" dirty="0" err="1"/>
              <a:t>Nokia</a:t>
            </a:r>
            <a:r>
              <a:rPr lang="ru-RU" dirty="0"/>
              <a:t>, и, конечно, сообщения могут передаваться между всеми указанными смартфонами. </a:t>
            </a:r>
            <a:r>
              <a:rPr lang="ru-RU" dirty="0" err="1"/>
              <a:t>WhatsApp</a:t>
            </a:r>
            <a:r>
              <a:rPr lang="ru-RU" dirty="0"/>
              <a:t> </a:t>
            </a:r>
            <a:r>
              <a:rPr lang="ru-RU" dirty="0" err="1"/>
              <a:t>Messenger</a:t>
            </a:r>
            <a:r>
              <a:rPr lang="ru-RU" dirty="0"/>
              <a:t> использует тот же тарифный план Интернета, что и электронная почта с браузером, поэтому при передаче сообщений отдельная плата взиматься не будет, и вы всегда сможете оставаться на связи с друзьями.</a:t>
            </a:r>
            <a:endParaRPr lang="uk-UA" dirty="0"/>
          </a:p>
        </p:txBody>
      </p:sp>
      <p:sp>
        <p:nvSpPr>
          <p:cNvPr id="7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251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33" y="1371600"/>
            <a:ext cx="9144000" cy="344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28600" y="5105400"/>
            <a:ext cx="655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Бесплатные звонки на мобильные и городские номера </a:t>
            </a:r>
          </a:p>
          <a:p>
            <a:r>
              <a:rPr lang="ru-RU" dirty="0"/>
              <a:t>Всегда оставаться на связи стало еще проще — получите бесплатно целый месяц </a:t>
            </a:r>
            <a:r>
              <a:rPr lang="ru-RU" dirty="0" err="1"/>
              <a:t>безлимитных</a:t>
            </a:r>
            <a:r>
              <a:rPr lang="ru-RU" dirty="0"/>
              <a:t> звонков по всему миру*: на городские телефоны в 63 странах и на мобильные — в 8.</a:t>
            </a:r>
          </a:p>
        </p:txBody>
      </p:sp>
      <p:sp>
        <p:nvSpPr>
          <p:cNvPr id="6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11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5" y="1391044"/>
            <a:ext cx="6915150" cy="3714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71600" y="5127079"/>
            <a:ext cx="6705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Adobe Devanagari" pitchFamily="18" charset="0"/>
              </a:rPr>
              <a:t>Почему </a:t>
            </a:r>
            <a:r>
              <a:rPr lang="ru-RU" dirty="0" err="1">
                <a:cs typeface="Adobe Devanagari" pitchFamily="18" charset="0"/>
              </a:rPr>
              <a:t>Viber</a:t>
            </a:r>
            <a:r>
              <a:rPr lang="ru-RU" dirty="0">
                <a:cs typeface="Adobe Devanagari" pitchFamily="18" charset="0"/>
              </a:rPr>
              <a:t>?</a:t>
            </a:r>
          </a:p>
          <a:p>
            <a:r>
              <a:rPr lang="ru-RU" dirty="0">
                <a:cs typeface="Adobe Devanagari" pitchFamily="18" charset="0"/>
              </a:rPr>
              <a:t>Бесплатные звонки, сообщения и обмен фото везде и со всеми! </a:t>
            </a:r>
          </a:p>
          <a:p>
            <a:r>
              <a:rPr lang="ru-RU" dirty="0">
                <a:cs typeface="Adobe Devanagari" pitchFamily="18" charset="0"/>
              </a:rPr>
              <a:t>Бесплатные сообщения, звонки, передача изображений и видео</a:t>
            </a:r>
          </a:p>
          <a:p>
            <a:r>
              <a:rPr lang="ru-RU" dirty="0">
                <a:cs typeface="Adobe Devanagari" pitchFamily="18" charset="0"/>
              </a:rPr>
              <a:t>Никакой регистрации, привязки к аккаунтам или приглашений</a:t>
            </a:r>
          </a:p>
          <a:p>
            <a:r>
              <a:rPr lang="ru-RU" dirty="0">
                <a:cs typeface="Adobe Devanagari" pitchFamily="18" charset="0"/>
              </a:rPr>
              <a:t>Синхронизация с вашими контактами в телефоне</a:t>
            </a:r>
          </a:p>
          <a:p>
            <a:r>
              <a:rPr lang="ru-RU" dirty="0">
                <a:cs typeface="Adobe Devanagari" pitchFamily="18" charset="0"/>
              </a:rPr>
              <a:t>Отличное качество связи в 3g, 4g и </a:t>
            </a:r>
            <a:r>
              <a:rPr lang="ru-RU" dirty="0" err="1">
                <a:cs typeface="Adobe Devanagari" pitchFamily="18" charset="0"/>
              </a:rPr>
              <a:t>Wi-Fi</a:t>
            </a:r>
            <a:r>
              <a:rPr lang="ru-RU" dirty="0">
                <a:cs typeface="Adobe Devanagari" pitchFamily="18" charset="0"/>
              </a:rPr>
              <a:t> сетях</a:t>
            </a:r>
          </a:p>
        </p:txBody>
      </p:sp>
      <p:sp>
        <p:nvSpPr>
          <p:cNvPr id="7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8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telegram-pavel-durov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" y="1447800"/>
            <a:ext cx="41115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343400" y="16002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Тelegram</a:t>
            </a:r>
            <a:r>
              <a:rPr lang="ru-RU" dirty="0" smtClean="0"/>
              <a:t> </a:t>
            </a:r>
            <a:r>
              <a:rPr lang="ru-RU" dirty="0"/>
              <a:t>– отличное приложение для обмена сообщениями. Пересылать можно не только текст, но и файлы разных форматов – от картинок до документов. Приложение привязывается к номеру телефона, приходит проверочное сообщение с кодом. Общаться можно как с конкретными пользователями, которые уже установили приложение, так и организовывать групповые чаты до 1000 человек.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07335" y="4953000"/>
            <a:ext cx="85344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Сразу два важных пункта. Именно защита сообщений от перехвата и посторонних глаз стала основой популярности мессенджера. После множественных утечек информации, которые одна за другой происходят в этом году, хочешь-не хочешь три раза подумаешь, чем бы таким воспользоваться, чтобы фотографии котиков в Сеть не утекли. Поэтому важно знать, что письма в </a:t>
            </a:r>
            <a:r>
              <a:rPr lang="ru-RU" sz="1200" dirty="0" err="1"/>
              <a:t>Telegram</a:t>
            </a:r>
            <a:r>
              <a:rPr lang="ru-RU" sz="1200" dirty="0"/>
              <a:t> крепко-накрепко зашифрованы и они могут </a:t>
            </a:r>
            <a:r>
              <a:rPr lang="ru-RU" sz="1200" dirty="0" err="1"/>
              <a:t>самоликвидироваться</a:t>
            </a:r>
            <a:r>
              <a:rPr lang="ru-RU" sz="1200" dirty="0"/>
              <a:t>. Любопытно, что в свое время Дуров предлагал </a:t>
            </a:r>
            <a:r>
              <a:rPr lang="ru-RU" sz="4000" dirty="0"/>
              <a:t>200 тыс</a:t>
            </a:r>
            <a:r>
              <a:rPr lang="ru-RU" sz="1200" dirty="0"/>
              <a:t>. долларов за расшифровку собственной переписки с братом.</a:t>
            </a:r>
            <a:endParaRPr lang="uk-UA" sz="1200" dirty="0"/>
          </a:p>
        </p:txBody>
      </p:sp>
      <p:sp>
        <p:nvSpPr>
          <p:cNvPr id="8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815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1" fontAlgn="base"/>
            <a:r>
              <a:rPr lang="ru-RU" sz="3600" b="1" dirty="0" smtClean="0">
                <a:solidFill>
                  <a:schemeClr val="bg1"/>
                </a:solidFill>
              </a:rPr>
              <a:t>Регистрация на </a:t>
            </a:r>
            <a:r>
              <a:rPr lang="ru-RU" sz="3600" b="1" dirty="0" err="1" smtClean="0">
                <a:solidFill>
                  <a:schemeClr val="bg1"/>
                </a:solidFill>
              </a:rPr>
              <a:t>Windows</a:t>
            </a:r>
            <a:r>
              <a:rPr lang="ru-RU" sz="3600" b="1" dirty="0" smtClean="0">
                <a:solidFill>
                  <a:schemeClr val="bg1"/>
                </a:solidFill>
              </a:rPr>
              <a:t>, телефоне</a:t>
            </a:r>
            <a:endParaRPr lang="uk-UA" sz="36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267200" y="1447800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Боты</a:t>
            </a:r>
          </a:p>
          <a:p>
            <a:endParaRPr lang="ru-RU" dirty="0"/>
          </a:p>
          <a:p>
            <a:r>
              <a:rPr lang="ru-RU" dirty="0" err="1"/>
              <a:t>Telegram</a:t>
            </a:r>
            <a:r>
              <a:rPr lang="ru-RU" dirty="0"/>
              <a:t> — первый мессенджер, который сделал ставку на ботов. Впервые «электронные помощники» появились там еще летом 2015 года, а недавно мессенджер представил новую платформу для их создания. Боты в </a:t>
            </a:r>
            <a:r>
              <a:rPr lang="ru-RU" dirty="0" err="1"/>
              <a:t>Telegram</a:t>
            </a:r>
            <a:r>
              <a:rPr lang="ru-RU" dirty="0"/>
              <a:t> приобрели настоящую популярность во всем мире. Новая платформа дала возможность разработчикам делать встроенных ботов, которые доступны в разговоры с любым контактом.</a:t>
            </a:r>
            <a:endParaRPr lang="uk-UA" dirty="0"/>
          </a:p>
        </p:txBody>
      </p:sp>
      <p:pic>
        <p:nvPicPr>
          <p:cNvPr id="8194" name="Picture 2" descr="http://mediatoolbox.ru/wp-content/uploads/2015/11/650_1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717824"/>
            <a:ext cx="4170237" cy="240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/>
          <p:cNvSpPr/>
          <p:nvPr/>
        </p:nvSpPr>
        <p:spPr>
          <a:xfrm>
            <a:off x="533400" y="5334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00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796</Words>
  <Application>Microsoft Office PowerPoint</Application>
  <PresentationFormat>Экран (4:3)</PresentationFormat>
  <Paragraphs>85</Paragraphs>
  <Slides>16</Slides>
  <Notes>16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Skype и другие месенджеры</vt:lpstr>
      <vt:lpstr>ЧТО нам нужно узнать</vt:lpstr>
      <vt:lpstr>Регистрация на Windows, телефоне</vt:lpstr>
      <vt:lpstr>Регистрация на Windows, телефоне</vt:lpstr>
      <vt:lpstr>Регистрация на Windows, телефоне</vt:lpstr>
      <vt:lpstr>Регистрация на Windows, телефоне</vt:lpstr>
      <vt:lpstr>Регистрация на Windows, телефоне</vt:lpstr>
      <vt:lpstr>Регистрация на Windows, телефоне</vt:lpstr>
      <vt:lpstr>Регистрация на Windows, телефоне</vt:lpstr>
      <vt:lpstr>Груповые чаты</vt:lpstr>
      <vt:lpstr>Видеозвонки</vt:lpstr>
      <vt:lpstr>Hangouts</vt:lpstr>
      <vt:lpstr>Удаленное управление  рабочим</vt:lpstr>
      <vt:lpstr>Удаленное управление  рабочим</vt:lpstr>
      <vt:lpstr>Удаленное управление  рабочим</vt:lpstr>
      <vt:lpstr>ДЗ</vt:lpstr>
    </vt:vector>
  </TitlesOfParts>
  <Company>HYATT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IS</dc:creator>
  <cp:lastModifiedBy>NABU</cp:lastModifiedBy>
  <cp:revision>30</cp:revision>
  <dcterms:created xsi:type="dcterms:W3CDTF">2015-12-09T15:59:37Z</dcterms:created>
  <dcterms:modified xsi:type="dcterms:W3CDTF">2016-06-13T15:14:11Z</dcterms:modified>
</cp:coreProperties>
</file>